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6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2"/>
  </p:notesMasterIdLst>
  <p:sldIdLst>
    <p:sldId id="420" r:id="rId3"/>
    <p:sldId id="1304" r:id="rId4"/>
    <p:sldId id="1289" r:id="rId5"/>
    <p:sldId id="1291" r:id="rId6"/>
    <p:sldId id="1292" r:id="rId7"/>
    <p:sldId id="1330" r:id="rId8"/>
    <p:sldId id="456" r:id="rId9"/>
    <p:sldId id="1341" r:id="rId10"/>
    <p:sldId id="1345" r:id="rId11"/>
    <p:sldId id="1346" r:id="rId12"/>
    <p:sldId id="1281" r:id="rId13"/>
    <p:sldId id="1294" r:id="rId14"/>
    <p:sldId id="1296" r:id="rId15"/>
    <p:sldId id="1302" r:id="rId16"/>
    <p:sldId id="1297" r:id="rId17"/>
    <p:sldId id="275" r:id="rId18"/>
    <p:sldId id="342" r:id="rId19"/>
    <p:sldId id="276" r:id="rId20"/>
    <p:sldId id="343" r:id="rId21"/>
    <p:sldId id="277" r:id="rId22"/>
    <p:sldId id="278" r:id="rId23"/>
    <p:sldId id="1303" r:id="rId24"/>
    <p:sldId id="1298" r:id="rId25"/>
    <p:sldId id="282" r:id="rId26"/>
    <p:sldId id="284" r:id="rId27"/>
    <p:sldId id="344" r:id="rId28"/>
    <p:sldId id="1299" r:id="rId29"/>
    <p:sldId id="1356" r:id="rId30"/>
    <p:sldId id="289" r:id="rId31"/>
    <p:sldId id="293" r:id="rId32"/>
    <p:sldId id="346" r:id="rId33"/>
    <p:sldId id="345" r:id="rId34"/>
    <p:sldId id="347" r:id="rId35"/>
    <p:sldId id="348" r:id="rId36"/>
    <p:sldId id="349" r:id="rId37"/>
    <p:sldId id="350" r:id="rId38"/>
    <p:sldId id="352" r:id="rId39"/>
    <p:sldId id="1351" r:id="rId40"/>
    <p:sldId id="1348" r:id="rId41"/>
    <p:sldId id="1349" r:id="rId42"/>
    <p:sldId id="1358" r:id="rId43"/>
    <p:sldId id="1350" r:id="rId44"/>
    <p:sldId id="1352" r:id="rId45"/>
    <p:sldId id="1353" r:id="rId46"/>
    <p:sldId id="1354" r:id="rId47"/>
    <p:sldId id="1357" r:id="rId48"/>
    <p:sldId id="1355" r:id="rId49"/>
    <p:sldId id="1359" r:id="rId50"/>
    <p:sldId id="134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  <a:srgbClr val="008CE6"/>
    <a:srgbClr val="00B0F0"/>
    <a:srgbClr val="009193"/>
    <a:srgbClr val="000000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3469"/>
  </p:normalViewPr>
  <p:slideViewPr>
    <p:cSldViewPr snapToGrid="0" snapToObjects="1">
      <p:cViewPr varScale="1">
        <p:scale>
          <a:sx n="119" d="100"/>
          <a:sy n="119" d="100"/>
        </p:scale>
        <p:origin x="384" y="192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icshowto.com/middle-fifty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Welcome to week two's lecture – examining data (part 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going to learn more further methods for summarising data using measures for central tendency – central tendency measures are values used to indicate where the </a:t>
            </a:r>
            <a:r>
              <a:rPr lang="en-GB" dirty="0" err="1"/>
              <a:t>center</a:t>
            </a:r>
            <a:r>
              <a:rPr lang="en-GB" dirty="0"/>
              <a:t>  is in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measures are very useful as they are the most basic way to </a:t>
            </a:r>
            <a:r>
              <a:rPr lang="en-US" dirty="0" err="1"/>
              <a:t>summarise</a:t>
            </a:r>
            <a:r>
              <a:rPr lang="en-US" dirty="0"/>
              <a:t> data set with a single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performing descriptive statistics using summary measures – you need to consider the type of variables you going to analyse…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its categorical (i.e., nominal or ordinal) – then its to consider using the frequency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However, if the variables are numerical (i.e., interval or ratio) – then you should compute the central tendency and dispersion measures to describe and summarise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dealing with numerical/continuous data for summary statistics - two important questions you probably ask about variables in our dataset: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1.) What single estimate can I compute to best describe my data? For example, you have collected the stats marks recorded as a score out of 100 marks from 50 students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2.) What is the spread of data values around single estimate I have compute?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The answer to our first question i.e., what single number best represent our data, will be some number of central tendency. Now, a central tendency are values that indicate where the centre of the distribution tends to be.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 central tendency of a dataset can be described using the following measures: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value in a dataset that is arranged in ascending order (from the smallest value to the largest value). If a dataset contains an even number of values, the median of the dataset is the mean of the two middle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the most frequently occurring value in a dataset. In some cases, a dataset may contain multiple modes while some datasets may not have any mode at all.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3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0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77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 range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where the “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middle fifty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in a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before we start, let’s do a quick recap on stuff we learnt last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76584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99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95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806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1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We use the term "Population” to simply refer all data points (i.e., all members/subjects/items) under consideration for an analysis. Note that its impossible to have information about all members, or units of population, and therefore we collect a sample. The term sample is basically a subset of members/subjects/items selected for study that’s representative of the population its from.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parameter is any measured quantity of a statistical population that summarises or describes an aspect of the “population”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statistic or estimate is a numerical summary is any measured quantity of a statistical population that summarises or describes an aspect of the “population”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variable can anything – its an attribute that describes data points of a sample – this can be person, place, thing or idea. 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of the variable can "vary" or change from one entity (i.e., </a:t>
            </a:r>
            <a:r>
              <a:rPr lang="en-GB" dirty="0"/>
              <a:t>person, place, thing or idea)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another.</a:t>
            </a:r>
          </a:p>
          <a:p>
            <a:endParaRPr lang="en-GB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variable can classified continuous or categorical – the former is quantitative and latter qualitative.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40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500" dirty="0">
                <a:latin typeface="Calibri" pitchFamily="34" charset="0"/>
                <a:ea typeface="ＭＳ Ｐゴシック" pitchFamily="34" charset="-128"/>
              </a:rPr>
              <a:t>Descriptive statistics are not used to make inferences to the population</a:t>
            </a:r>
            <a:endParaRPr lang="en-US" sz="25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Descriptive statistics (including frequency distributions) are a good way to get a first glimpse at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Not very powerful in terms of analysis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Are a good place to start when you come across a new set of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Best used as complements to other forms of analysis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for some qualitative work like case studies or to look at a larger pattern when investigating a micro-level phenomenon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with other forms of quantitative analysis to provide introductory remarks or support the forms of analysis being used</a:t>
            </a:r>
            <a:r>
              <a:rPr lang="en-US" sz="2100" dirty="0">
                <a:latin typeface="Calibri" pitchFamily="34" charset="0"/>
                <a:ea typeface="ＭＳ Ｐゴシック" pitchFamily="34" charset="-128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</p:spTree>
    <p:extLst>
      <p:ext uri="{BB962C8B-B14F-4D97-AF65-F5344CB8AC3E}">
        <p14:creationId xmlns:p14="http://schemas.microsoft.com/office/powerpoint/2010/main" val="333414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08/01/2023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1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190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695325" y="1917424"/>
            <a:ext cx="109566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POLS0008</a:t>
            </a:r>
          </a:p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INTRODUCTION TO QUANTITATIVE RESEARCH METHODS</a:t>
            </a:r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0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32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EXAMINING DATA (PART I)</a:t>
            </a:r>
          </a:p>
          <a:p>
            <a:endParaRPr lang="en-GB" sz="28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</a:p>
          <a:p>
            <a:pPr lvl="0"/>
            <a:r>
              <a:rPr lang="en-US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  <a:p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16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AAAD3D-5482-6A87-1120-200F3FEBEB3C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66E9DF6-27A8-6145-6D43-53EFC3D9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3" y="506771"/>
            <a:ext cx="5418085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60599A0-A8BB-4D5C-8505-2943FD7A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67" y="506771"/>
            <a:ext cx="5630580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CCCF83-B4F5-056F-B9D2-0D9F69EF346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395A-625D-03EE-7C2D-591025A1B1B4}"/>
              </a:ext>
            </a:extLst>
          </p:cNvPr>
          <p:cNvSpPr txBox="1"/>
          <p:nvPr/>
        </p:nvSpPr>
        <p:spPr>
          <a:xfrm>
            <a:off x="352193" y="5332876"/>
            <a:ext cx="11426654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Interpretation: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above table output show the frequency distribution of heights (in cm) in kids who are 4 years of age entering in reception. The group with the highest frequency was 101-105 cm which accounts for 24% of the data. Health-wise, we can see from the cumulative frequency results that there are 6 kids with height values that are less than 101 cm.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corresponds to </a:t>
            </a:r>
            <a:r>
              <a:rPr lang="en-GB" sz="1600" b="0" i="0" kern="1200" dirty="0">
                <a:solidFill>
                  <a:schemeClr val="dk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0.2857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(29%) of the data – descriptively, these 6 kids growth is a cause for concern.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6037D-620A-0EEC-4FEA-FB0A978FB44F}"/>
              </a:ext>
            </a:extLst>
          </p:cNvPr>
          <p:cNvCxnSpPr/>
          <p:nvPr/>
        </p:nvCxnSpPr>
        <p:spPr>
          <a:xfrm flipV="1">
            <a:off x="8187092" y="783496"/>
            <a:ext cx="0" cy="3886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CF142-D09A-D04F-8873-3077FEC8D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2CF9-96AB-724C-8B19-5E515BD5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6AF1A64-2033-6E44-A374-FE8F075D3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2" y="1265023"/>
            <a:ext cx="4265879" cy="3016645"/>
          </a:xfrm>
          <a:prstGeom prst="rect">
            <a:avLst/>
          </a:prstGeo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0240E81-7B6B-3440-A3C5-DCD011902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36" y="4026836"/>
            <a:ext cx="4918444" cy="2796405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8ECB5CE-9EB4-6A4D-92D4-BA29CD84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0" y="1258069"/>
            <a:ext cx="5039156" cy="27687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822CA-2CFD-9C45-B704-9ACA877555C3}"/>
              </a:ext>
            </a:extLst>
          </p:cNvPr>
          <p:cNvCxnSpPr>
            <a:cxnSpLocks/>
          </p:cNvCxnSpPr>
          <p:nvPr/>
        </p:nvCxnSpPr>
        <p:spPr>
          <a:xfrm>
            <a:off x="1259780" y="4026855"/>
            <a:ext cx="99405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4D9B3-E8F6-EB4A-8CF2-A1398862E53E}"/>
              </a:ext>
            </a:extLst>
          </p:cNvPr>
          <p:cNvCxnSpPr>
            <a:cxnSpLocks/>
          </p:cNvCxnSpPr>
          <p:nvPr/>
        </p:nvCxnSpPr>
        <p:spPr>
          <a:xfrm>
            <a:off x="6247336" y="1258070"/>
            <a:ext cx="0" cy="5572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D3780603-0784-1C4C-BC11-0341E509B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9"/>
          <a:stretch/>
        </p:blipFill>
        <p:spPr>
          <a:xfrm>
            <a:off x="6264556" y="3722081"/>
            <a:ext cx="614864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ACCFAC-D844-394B-B973-9A0EF3129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92" y="4079092"/>
            <a:ext cx="2757610" cy="200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60F748C-B7DD-E746-8B2A-485EABE3E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70" y="4281668"/>
            <a:ext cx="2999049" cy="2194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9035E20-96EF-5541-8209-6EECE48B6F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92" y="4543635"/>
            <a:ext cx="2999048" cy="21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8108938-979E-1C4F-A76A-C2B404F9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571" y="3722081"/>
            <a:ext cx="777435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142385-97E7-9640-8829-C769CCADC730}"/>
              </a:ext>
            </a:extLst>
          </p:cNvPr>
          <p:cNvSpPr txBox="1">
            <a:spLocks/>
          </p:cNvSpPr>
          <p:nvPr/>
        </p:nvSpPr>
        <p:spPr bwMode="auto">
          <a:xfrm>
            <a:off x="288000" y="943867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kern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Inference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792C590-B799-7678-E334-9C121B43BB9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3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Summary Statistics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499C9C-FD4E-855B-F25E-361676D8594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10CA-D529-5048-999F-A988678065B4}"/>
              </a:ext>
            </a:extLst>
          </p:cNvPr>
          <p:cNvSpPr txBox="1">
            <a:spLocks/>
          </p:cNvSpPr>
          <p:nvPr/>
        </p:nvSpPr>
        <p:spPr>
          <a:xfrm>
            <a:off x="1361746" y="1192733"/>
            <a:ext cx="8664943" cy="500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273E1-FB33-F743-8909-D3C56A741EC3}"/>
              </a:ext>
            </a:extLst>
          </p:cNvPr>
          <p:cNvSpPr txBox="1">
            <a:spLocks/>
          </p:cNvSpPr>
          <p:nvPr/>
        </p:nvSpPr>
        <p:spPr>
          <a:xfrm>
            <a:off x="1061764" y="2032472"/>
            <a:ext cx="993265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kinds of analysis and summary statistics can you perform on a particular type of dataset?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300F3B-18A8-B141-AF17-392E105C2EBB}"/>
              </a:ext>
            </a:extLst>
          </p:cNvPr>
          <p:cNvSpPr txBox="1">
            <a:spLocks/>
          </p:cNvSpPr>
          <p:nvPr/>
        </p:nvSpPr>
        <p:spPr>
          <a:xfrm>
            <a:off x="973628" y="3089991"/>
            <a:ext cx="4384781" cy="3250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1. Categorical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9BE9D-52E6-7A4C-AFD8-9A598368F704}"/>
              </a:ext>
            </a:extLst>
          </p:cNvPr>
          <p:cNvSpPr txBox="1">
            <a:spLocks/>
          </p:cNvSpPr>
          <p:nvPr/>
        </p:nvSpPr>
        <p:spPr>
          <a:xfrm>
            <a:off x="6745455" y="3572432"/>
            <a:ext cx="438478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perform the following analysis: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mode (value that occur most)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median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Lowest (Minimum) &amp; Highest (Maximum)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Percentiles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Variance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 deviation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Quartiles and Interquartile ranges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B58729-2525-4541-84D8-45E2F8A7C5DC}"/>
              </a:ext>
            </a:extLst>
          </p:cNvPr>
          <p:cNvSpPr txBox="1">
            <a:spLocks/>
          </p:cNvSpPr>
          <p:nvPr/>
        </p:nvSpPr>
        <p:spPr>
          <a:xfrm>
            <a:off x="1061764" y="3572432"/>
            <a:ext cx="4891088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group the data by according to categories and perform the following: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Frequencies (counts)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Percentages (or Relative Frequency)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Calculate the Cumulative Frequencies or Cumulative Percentages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Graphical approaches also include bar plots and pie charts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Mode (category with that occurs most)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2B19C8-55AF-E648-B881-4B4444FC21CA}"/>
              </a:ext>
            </a:extLst>
          </p:cNvPr>
          <p:cNvSpPr txBox="1">
            <a:spLocks/>
          </p:cNvSpPr>
          <p:nvPr/>
        </p:nvSpPr>
        <p:spPr>
          <a:xfrm>
            <a:off x="5641908" y="3089926"/>
            <a:ext cx="4384781" cy="325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13" b="1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2. Numerical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D6AAE-83A9-9143-834D-DC7C4C12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137B0-3292-FB4F-B511-E0D1FC3FA925}"/>
              </a:ext>
            </a:extLst>
          </p:cNvPr>
          <p:cNvSpPr/>
          <p:nvPr/>
        </p:nvSpPr>
        <p:spPr>
          <a:xfrm>
            <a:off x="6312665" y="2952520"/>
            <a:ext cx="4817571" cy="30516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AA234F-2E2A-6A0B-F807-473EA9C3E71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9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4295699" y="1188432"/>
            <a:ext cx="3872976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1C6D653-AF5C-89AB-184F-DC64C5F3347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3089684" y="1215458"/>
            <a:ext cx="7755255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Measures </a:t>
            </a: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5C2F3C5-3F92-3498-DD93-B2BA4AB1638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2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587" y="998396"/>
            <a:ext cx="152082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824044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814732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999" y="1934212"/>
            <a:ext cx="11430000" cy="213648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Arithmetic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(also referred as the word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Average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) is a central estimate</a:t>
            </a:r>
          </a:p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Takes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into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account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all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 is the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preferred measure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of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central</a:t>
            </a:r>
            <a:r>
              <a:rPr sz="2000" spc="-16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tendency,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>
              <a:spcBef>
                <a:spcPts val="480"/>
              </a:spcBef>
            </a:pP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except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when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there are extreme</a:t>
            </a:r>
            <a:r>
              <a:rPr sz="2000" spc="-8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Easily distorted by extreme</a:t>
            </a:r>
            <a:r>
              <a:rPr sz="2000" spc="-3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2585"/>
                  </a:spcBef>
                </a:pP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ar-AE" sz="2000" b="1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ar-AE" sz="2000" b="1" i="0" smtClean="0">
                                <a:latin typeface="Cambria Math" panose="02040503050406030204" pitchFamily="18" charset="0"/>
                                <a:cs typeface="Verdana"/>
                              </a:rPr>
                              <m:t>𝐱</m:t>
                            </m:r>
                          </m:e>
                        </m:nary>
                      </m:e>
                      <m:sub>
                        <m:r>
                          <a:rPr lang="en-GB" sz="2000" b="1" i="0" smtClean="0">
                            <a:latin typeface="Cambria Math" panose="02040503050406030204" pitchFamily="18" charset="0"/>
                            <a:cs typeface="Verdana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ar-AE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represents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sum of all</a:t>
                </a:r>
                <a:r>
                  <a:rPr lang="en-GB" sz="2000" b="1" spc="-12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observations and ‘n’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number of observations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in the</a:t>
                </a:r>
                <a:r>
                  <a:rPr lang="en-GB" sz="2000" b="1" spc="-17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sample.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represent the mean</a:t>
                </a:r>
                <a:endParaRPr sz="2000" b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Verdana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  <a:blipFill>
                <a:blip r:embed="rId3"/>
                <a:stretch>
                  <a:fillRect l="-1482" t="-75472" b="-6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/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blipFill>
                <a:blip r:embed="rId4"/>
                <a:stretch>
                  <a:fillRect t="-77660" b="-7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DFAD0B1-7D05-0846-86B6-26B3477A7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5D019-70DA-F106-FD12-213B8DBE6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99" y="1444484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Example of Summarising Numerical Data using Mean</a:t>
            </a:r>
            <a:endParaRPr sz="36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/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Finding the mean from these 9 data points: 13, 18, 13, 14, 13, 16, 14, 21, 13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each of these observations.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=13,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the mean which is to be calculated when summing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and dividing by 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blipFill>
                <a:blip r:embed="rId2"/>
                <a:stretch>
                  <a:fillRect l="-570" t="-1709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(13+18+13+14+13+16+14+21+13)</m:t>
                          </m:r>
                        </m:num>
                        <m:den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Average or central value from that dataset is 15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blipFill>
                <a:blip r:embed="rId3"/>
                <a:stretch>
                  <a:fillRect l="-575" t="-144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EF16A7-20BF-984C-90E6-5059181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5F7780-7DF9-064B-8CEA-E5DD5A6043DA}"/>
              </a:ext>
            </a:extLst>
          </p:cNvPr>
          <p:cNvSpPr/>
          <p:nvPr/>
        </p:nvSpPr>
        <p:spPr>
          <a:xfrm>
            <a:off x="7866044" y="4831498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3028-CFF7-51DD-1730-BF720F4F53F7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8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4445" y="1347950"/>
            <a:ext cx="2023110" cy="62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</a:p>
        </p:txBody>
      </p:sp>
      <p:sp>
        <p:nvSpPr>
          <p:cNvPr id="3" name="object 3"/>
          <p:cNvSpPr/>
          <p:nvPr/>
        </p:nvSpPr>
        <p:spPr>
          <a:xfrm>
            <a:off x="294672" y="2359067"/>
            <a:ext cx="11602656" cy="2677795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672" y="2356027"/>
            <a:ext cx="11602656" cy="2714541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5434" y="2467826"/>
            <a:ext cx="10641246" cy="1957587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lang="en-GB"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is the exact middle value</a:t>
            </a:r>
          </a:p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of 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smaller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than the median and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</a:t>
            </a:r>
            <a:r>
              <a:rPr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larger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69900" marR="309880" indent="-457200">
              <a:spcBef>
                <a:spcPts val="1680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divides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distribution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two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equal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parts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9611" y="5737845"/>
            <a:ext cx="47126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</p:spPr>
            <p:txBody>
              <a:bodyPr vert="horz" wrap="square" lIns="0" tIns="194945" rIns="0" bIns="0" rtlCol="0">
                <a:spAutoFit/>
              </a:bodyPr>
              <a:lstStyle/>
              <a:p>
                <a:pPr marL="25400">
                  <a:spcBef>
                    <a:spcPts val="1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Median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n</m:t>
                              </m:r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+1)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th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Calibri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FD48FA4-D671-0B4D-9B69-7D588772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B1095BE-EF51-3843-CCEF-C9D89719CBF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49" y="106376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Numerical Data using Median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609600" y="2078597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Finding the median from these 9 data points: 13, 18, 13, 14, 13, 16, 14, 21, 13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 = 9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Arrange the values in ascending order: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Before: 13, 18, 13, 14, 13, 16, 14, 21, 13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After:    13, 13, 13, 13, 14, 14, 16, 18,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latin typeface="+mj-lt"/>
                </a:endParaRPr>
              </a:p>
              <a:p>
                <a:r>
                  <a:rPr lang="en-US" sz="2000" b="1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sz="20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9+1</m:t>
                            </m:r>
                          </m:e>
                        </m:d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000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 in that arranged dataset 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		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13, 13, 13, 13, 14, 14, 16, 18, 21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So, the median is 14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blipFill>
                <a:blip r:embed="rId3"/>
                <a:stretch>
                  <a:fillRect l="-689" b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AE92F3F-8CBC-B341-8C7F-923F63F52EC5}"/>
              </a:ext>
            </a:extLst>
          </p:cNvPr>
          <p:cNvSpPr/>
          <p:nvPr/>
        </p:nvSpPr>
        <p:spPr>
          <a:xfrm>
            <a:off x="2437481" y="5794232"/>
            <a:ext cx="381000" cy="381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7999-A4E4-6A4A-B01A-B63FCE06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2B28B-91E9-CA4C-833F-3B2D9D917B35}"/>
              </a:ext>
            </a:extLst>
          </p:cNvPr>
          <p:cNvSpPr/>
          <p:nvPr/>
        </p:nvSpPr>
        <p:spPr>
          <a:xfrm>
            <a:off x="7625508" y="3283405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A6379-C01B-42B4-2301-93CD1A527A8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4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RECAP OF LAST WEEK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DBA140-4DAE-190B-E116-DFF309918A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</a:t>
            </a:r>
            <a:r>
              <a:rPr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Median [1]</a:t>
            </a:r>
            <a:endParaRPr sz="32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0496" y="1957238"/>
            <a:ext cx="10669016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Mean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is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influenced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by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extreme</a:t>
            </a:r>
            <a:r>
              <a:rPr sz="3200" spc="-4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lang="en-GB" sz="3200" spc="-15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Median is not influenced by extreme 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6526" y="3429000"/>
            <a:ext cx="3124200" cy="3331040"/>
          </a:xfrm>
          <a:custGeom>
            <a:avLst/>
            <a:gdLst/>
            <a:ahLst/>
            <a:cxnLst/>
            <a:rect l="l" t="t" r="r" b="b"/>
            <a:pathLst>
              <a:path w="3124200" h="4191000">
                <a:moveTo>
                  <a:pt x="0" y="4191000"/>
                </a:moveTo>
                <a:lnTo>
                  <a:pt x="3124200" y="4191000"/>
                </a:lnTo>
                <a:lnTo>
                  <a:pt x="3124200" y="0"/>
                </a:lnTo>
                <a:lnTo>
                  <a:pt x="0" y="0"/>
                </a:lnTo>
                <a:lnTo>
                  <a:pt x="0" y="41910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4196" y="3429000"/>
            <a:ext cx="3124200" cy="333104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4475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</a:t>
            </a:r>
          </a:p>
          <a:p>
            <a:pPr marL="433705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2 3 4 5</a:t>
            </a:r>
            <a:r>
              <a:rPr sz="2000" spc="-4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</a:p>
          <a:p>
            <a:pPr marL="433705" indent="-344170">
              <a:spcBef>
                <a:spcPts val="84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2+ 3+ 4+ 5+ 20 /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</a:t>
            </a:r>
          </a:p>
          <a:p>
            <a:pPr marL="433705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34 / 5 = 6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.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8</a:t>
            </a:r>
          </a:p>
          <a:p>
            <a:pPr marL="433705" indent="-344170">
              <a:spcBef>
                <a:spcPts val="1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</a:t>
            </a: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rd</a:t>
            </a:r>
            <a:r>
              <a:rPr spc="284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4933" y="3429000"/>
            <a:ext cx="3124200" cy="3331040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5110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</a:t>
            </a:r>
          </a:p>
          <a:p>
            <a:pPr marL="434340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2 3 4 5</a:t>
            </a:r>
            <a:r>
              <a:rPr sz="2000" spc="-1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6</a:t>
            </a:r>
          </a:p>
          <a:p>
            <a:pPr marL="434340" indent="-343535">
              <a:spcBef>
                <a:spcPts val="84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2+ 3+ 4+ 5+ 6 /</a:t>
            </a:r>
            <a:r>
              <a:rPr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</a:t>
            </a:r>
          </a:p>
          <a:p>
            <a:pPr marL="434340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20 / 5 =</a:t>
            </a:r>
            <a:r>
              <a:rPr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  <a:p>
            <a:pPr marL="434340" indent="-343535">
              <a:spcBef>
                <a:spcPts val="11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rd</a:t>
            </a:r>
            <a:r>
              <a:rPr spc="292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3768-CFF7-EE42-A81E-755C1C5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9C66AE-FD9C-6C59-20F9-A6867442000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717" y="2114585"/>
            <a:ext cx="10069669" cy="78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  <a:r>
              <a:rPr lang="en-GB"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values are different when sample size contains an odd or even number of data points</a:t>
            </a:r>
            <a:endParaRPr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717" y="3354428"/>
            <a:ext cx="9374565" cy="3513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spcBef>
                <a:spcPts val="340"/>
              </a:spcBef>
            </a:pP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data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from 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lowest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highest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is</a:t>
            </a:r>
            <a:r>
              <a:rPr sz="2000" spc="-12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</a:t>
            </a:r>
            <a:r>
              <a:rPr lang="en-GB"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calculated from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(n+1)/2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9371" y="3831134"/>
            <a:ext cx="332740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76200">
              <a:spcBef>
                <a:spcPts val="1180"/>
              </a:spcBef>
            </a:pP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Odd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3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5)</a:t>
            </a:r>
          </a:p>
          <a:p>
            <a:pPr marL="76200">
              <a:spcBef>
                <a:spcPts val="108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17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18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  <a:r>
              <a:rPr lang="en-GB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29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08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(5 + 1)/ 2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</a:t>
            </a:r>
            <a:r>
              <a:rPr sz="1950" spc="30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  <a:p>
            <a:pPr marL="76200">
              <a:spcBef>
                <a:spcPts val="120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</a:t>
            </a:r>
            <a:r>
              <a:rPr lang="en-GB" sz="20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36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 =</a:t>
            </a:r>
            <a:r>
              <a:rPr sz="2000" spc="-28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5231" y="3837243"/>
            <a:ext cx="396621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Even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8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4)</a:t>
            </a:r>
            <a:endParaRPr lang="en-GB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88900">
              <a:spcBef>
                <a:spcPts val="1180"/>
              </a:spcBef>
            </a:pP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 </a:t>
            </a:r>
          </a:p>
          <a:p>
            <a:pPr marL="88900">
              <a:spcBef>
                <a:spcPts val="1180"/>
              </a:spcBef>
            </a:pP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lang="en-GB"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88900">
              <a:spcBef>
                <a:spcPts val="118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= (4+1/2 = 2.5</a:t>
            </a:r>
            <a:r>
              <a:rPr lang="en-GB" sz="20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 </a:t>
            </a:r>
            <a:r>
              <a:rPr lang="en-GB"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3025">
              <a:spcBef>
                <a:spcPts val="114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 || 18, 20 </a:t>
            </a:r>
          </a:p>
          <a:p>
            <a:pPr marL="73025">
              <a:spcBef>
                <a:spcPts val="1140"/>
              </a:spcBef>
            </a:pP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 = 2.5</a:t>
            </a:r>
            <a:r>
              <a:rPr lang="en-GB" sz="2000" spc="-1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15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= 17.5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21663-CA9A-4247-A9B8-12EF2D96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C4A49B8-DBFF-CF47-AFF5-E7110E737CDA}"/>
              </a:ext>
            </a:extLst>
          </p:cNvPr>
          <p:cNvSpPr txBox="1">
            <a:spLocks/>
          </p:cNvSpPr>
          <p:nvPr/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Mean &amp; Median 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6F3012-9DFC-724E-863E-F9BB8CDE08C3}"/>
              </a:ext>
            </a:extLst>
          </p:cNvPr>
          <p:cNvSpPr/>
          <p:nvPr/>
        </p:nvSpPr>
        <p:spPr>
          <a:xfrm>
            <a:off x="2575775" y="5650858"/>
            <a:ext cx="399245" cy="415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9784285-8103-FD89-5DD5-0D07E5D1412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[1]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1064861" y="2413742"/>
            <a:ext cx="9702860" cy="39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NOTE: Measures of central tendency give us measures of where the middle of a set of data occurs - it is not enough to report only measures of central tendencies 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This is where measure for variation and dispersion steps in…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measure describe how the data is clustered or dispersed around the mean.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variation determine the range of  the distribution relative to the measures of  central tendency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9944-F9FA-4FC3-F8C0-2B045BC8D50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5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[2]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948951" y="2066013"/>
            <a:ext cx="9702860" cy="1453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estimates basically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determine the spread and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range of values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determines how 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are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relative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central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tendency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: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93808A5-E175-D948-BE1B-D9C23C435E76}"/>
              </a:ext>
            </a:extLst>
          </p:cNvPr>
          <p:cNvSpPr txBox="1"/>
          <p:nvPr/>
        </p:nvSpPr>
        <p:spPr>
          <a:xfrm>
            <a:off x="1076352" y="3409720"/>
            <a:ext cx="10265849" cy="1728678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Maximum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Minimum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value)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(i.e., 75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25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Percentiles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), and </a:t>
            </a:r>
            <a:r>
              <a:rPr lang="en-GB" sz="2000" b="1" u="sng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Interquartile range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00"/>
              </a:spcBef>
              <a:buFont typeface="Wingdings" pitchFamily="2" charset="2"/>
              <a:buChar char="Ø"/>
              <a:tabLst>
                <a:tab pos="842010" algn="l"/>
                <a:tab pos="842644" algn="l"/>
              </a:tabLst>
            </a:pPr>
            <a:r>
              <a:rPr sz="2000" b="1" u="sng" spc="-2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to estimate the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Standard</a:t>
            </a:r>
            <a:r>
              <a:rPr sz="2000" b="1" u="sng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6B194D6-8D28-DF0C-BCD8-D136CE66AA0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4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7914" y="1284012"/>
            <a:ext cx="8283228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</a:t>
            </a:r>
            <a:r>
              <a:rPr sz="48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</a:t>
            </a: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</a:t>
            </a:r>
            <a:r>
              <a:rPr lang="en-GB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(minimum &amp; maximum) </a:t>
            </a:r>
            <a:endParaRPr sz="4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0301" y="2305323"/>
            <a:ext cx="9281148" cy="2594684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0301" y="2294907"/>
            <a:ext cx="9281148" cy="2605100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3643" y="2356684"/>
            <a:ext cx="8327673" cy="2223043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12700">
              <a:spcBef>
                <a:spcPts val="2014"/>
              </a:spcBef>
            </a:pP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Range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gives 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extreme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12700">
              <a:spcBef>
                <a:spcPts val="1920"/>
              </a:spcBef>
            </a:pP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difference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between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min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and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max</a:t>
            </a:r>
            <a:r>
              <a:rPr sz="3200" spc="7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07670" algn="ctr">
              <a:spcBef>
                <a:spcPts val="1920"/>
              </a:spcBef>
            </a:pP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=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highest value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–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lowest</a:t>
            </a:r>
            <a:r>
              <a:rPr sz="3200" spc="-2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90BF9-D35E-634D-BD3A-6E77848C72B4}"/>
              </a:ext>
            </a:extLst>
          </p:cNvPr>
          <p:cNvSpPr/>
          <p:nvPr/>
        </p:nvSpPr>
        <p:spPr>
          <a:xfrm>
            <a:off x="4081777" y="5071335"/>
            <a:ext cx="4975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13, 13, 13, 13, 14, 14, 16, 18, 21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EE3DA5-B41A-1B40-9439-8941A1A579F3}"/>
              </a:ext>
            </a:extLst>
          </p:cNvPr>
          <p:cNvSpPr txBox="1"/>
          <p:nvPr/>
        </p:nvSpPr>
        <p:spPr>
          <a:xfrm>
            <a:off x="2665750" y="5152307"/>
            <a:ext cx="184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L</a:t>
            </a: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owes</a:t>
            </a: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t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51AEBBD-77DA-6D40-B874-98B5755EAC23}"/>
              </a:ext>
            </a:extLst>
          </p:cNvPr>
          <p:cNvSpPr txBox="1"/>
          <p:nvPr/>
        </p:nvSpPr>
        <p:spPr>
          <a:xfrm>
            <a:off x="8141647" y="5162204"/>
            <a:ext cx="21300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lang="en-GB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Highest</a:t>
            </a:r>
            <a:r>
              <a:rPr spc="-5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11FB6-8417-E141-9A31-3774EF4BA46E}"/>
              </a:ext>
            </a:extLst>
          </p:cNvPr>
          <p:cNvSpPr txBox="1"/>
          <p:nvPr/>
        </p:nvSpPr>
        <p:spPr>
          <a:xfrm>
            <a:off x="3944434" y="5875657"/>
            <a:ext cx="43028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 = 21 – 13 = 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CD5-568A-4D4B-BE0B-7EC3FC0F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C9855-AFCB-6E45-9E1D-70524DB12B6A}"/>
              </a:ext>
            </a:extLst>
          </p:cNvPr>
          <p:cNvSpPr/>
          <p:nvPr/>
        </p:nvSpPr>
        <p:spPr>
          <a:xfrm>
            <a:off x="8699828" y="5479950"/>
            <a:ext cx="3410198" cy="13780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</a:t>
            </a: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Min(datapoints)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 – min(datapoints)</a:t>
            </a:r>
          </a:p>
          <a:p>
            <a:endParaRPr lang="en-GB" sz="12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617357-3860-42A0-3F2B-DA89A105CBF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63912" y="6477686"/>
            <a:ext cx="155575" cy="146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0436" y="2731802"/>
            <a:ext cx="8303259" cy="12695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805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quartile 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(1</a:t>
            </a:r>
            <a:r>
              <a:rPr sz="2000" b="1" spc="-15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Q1)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25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44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(n+1)/4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080"/>
              </a:spcBef>
            </a:pP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It’s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number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which lies the 25%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bottom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784" y="5412384"/>
            <a:ext cx="8330565" cy="1155445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0805">
              <a:spcBef>
                <a:spcPts val="210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</a:t>
            </a:r>
            <a:r>
              <a:rPr sz="20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(3</a:t>
            </a:r>
            <a:r>
              <a:rPr sz="2000" b="1" spc="-22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Q3)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75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620"/>
              </a:spcBef>
              <a:tabLst>
                <a:tab pos="178816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3*(n+1)/4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5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75%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&amp; the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top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above</a:t>
            </a:r>
            <a:r>
              <a:rPr sz="2000" spc="-5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780" y="1070509"/>
            <a:ext cx="11506200" cy="112864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9055" algn="ctr">
              <a:spcBef>
                <a:spcPts val="725"/>
              </a:spcBef>
            </a:pPr>
            <a:r>
              <a:rPr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Quartiles</a:t>
            </a:r>
            <a:r>
              <a:rPr lang="en-GB"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Interquartile range</a:t>
            </a:r>
            <a:endParaRPr sz="48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algn="ctr">
              <a:spcBef>
                <a:spcPts val="310"/>
              </a:spcBef>
              <a:tabLst>
                <a:tab pos="5464175" algn="l"/>
              </a:tabLst>
            </a:pP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of </a:t>
            </a:r>
            <a:r>
              <a:rPr lang="en-GB"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into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four</a:t>
            </a:r>
            <a:r>
              <a:rPr lang="en-GB" sz="2400" spc="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equal</a:t>
            </a:r>
            <a:r>
              <a:rPr lang="en-GB" sz="24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	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100/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4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 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</a:t>
            </a:r>
            <a:r>
              <a:rPr lang="en-GB" sz="2400" spc="-8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8690" y="4314467"/>
            <a:ext cx="8328659" cy="846386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170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000" b="1" spc="-7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(the</a:t>
            </a:r>
            <a:r>
              <a:rPr sz="2000" b="1" spc="-1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, Q2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50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170">
              <a:spcBef>
                <a:spcPts val="162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the middle &amp;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50%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</a:t>
            </a:r>
            <a:r>
              <a:rPr sz="20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899C4-DF76-8C40-9FD2-6722C8EB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B0FCAB-2AFC-BCF5-C2F6-891F6C3F603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76" y="31628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data using quartiles and IQRs</a:t>
            </a:r>
            <a:endParaRPr sz="36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152400" y="1092694"/>
            <a:ext cx="11887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 the median, the lower and upper quartile from these data points: </a:t>
            </a:r>
            <a:r>
              <a:rPr lang="en-GB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1, 2, 5, 6, 7, 9, 12, 15, 18, 19, 27</a:t>
            </a:r>
            <a:endParaRPr lang="en-US" sz="2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11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position; So, the 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median is 9</a:t>
                </a:r>
              </a:p>
              <a:p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lang="en-GB" baseline="30000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rd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So, the </a:t>
                </a:r>
                <a:r>
                  <a:rPr lang="en-US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lower quartile is 5</a:t>
                </a:r>
              </a:p>
              <a:p>
                <a:endParaRPr lang="en-US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Upper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9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th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upper quartile is 18</a:t>
                </a:r>
              </a:p>
              <a:p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To find the middle 50% of the data; IQR = 18 – 5 = 13 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blipFill>
                <a:blip r:embed="rId2"/>
                <a:stretch>
                  <a:fillRect l="-574" t="-647" b="-1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C472B-22F5-8345-83A4-69FBED21DDC0}"/>
              </a:ext>
            </a:extLst>
          </p:cNvPr>
          <p:cNvCxnSpPr/>
          <p:nvPr/>
        </p:nvCxnSpPr>
        <p:spPr>
          <a:xfrm>
            <a:off x="4419600" y="6248400"/>
            <a:ext cx="228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4EF75A-7A74-F141-A74A-F88A045D5D0B}"/>
              </a:ext>
            </a:extLst>
          </p:cNvPr>
          <p:cNvSpPr txBox="1"/>
          <p:nvPr/>
        </p:nvSpPr>
        <p:spPr>
          <a:xfrm>
            <a:off x="4412673" y="626502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Middle 50% of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6F54-6914-B748-9D16-BC9659C15246}"/>
              </a:ext>
            </a:extLst>
          </p:cNvPr>
          <p:cNvSpPr txBox="1"/>
          <p:nvPr/>
        </p:nvSpPr>
        <p:spPr>
          <a:xfrm>
            <a:off x="6691746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Upper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E692-98C7-B448-B86F-0E1BB83A28DA}"/>
              </a:ext>
            </a:extLst>
          </p:cNvPr>
          <p:cNvSpPr txBox="1"/>
          <p:nvPr/>
        </p:nvSpPr>
        <p:spPr>
          <a:xfrm>
            <a:off x="2133600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Lower 25%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BEF-0EE7-3241-BF6E-9789E73F70BB}"/>
              </a:ext>
            </a:extLst>
          </p:cNvPr>
          <p:cNvSpPr/>
          <p:nvPr/>
        </p:nvSpPr>
        <p:spPr>
          <a:xfrm>
            <a:off x="8629402" y="2231467"/>
            <a:ext cx="3410198" cy="103466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c(1, 2, 5, 6, 7, 8, 9, 12, 15, 18)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summary(datapoints)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E95EE4D-709A-F5B1-BFEA-2C4B6838E5A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4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089AB-6B4C-1F4E-8313-D7AB860D9AA7}"/>
              </a:ext>
            </a:extLst>
          </p:cNvPr>
          <p:cNvSpPr txBox="1">
            <a:spLocks/>
          </p:cNvSpPr>
          <p:nvPr/>
        </p:nvSpPr>
        <p:spPr>
          <a:xfrm>
            <a:off x="3068901" y="11933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[1]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82439CD-B2EA-844D-AF8C-814B69F79238}"/>
              </a:ext>
            </a:extLst>
          </p:cNvPr>
          <p:cNvSpPr/>
          <p:nvPr/>
        </p:nvSpPr>
        <p:spPr>
          <a:xfrm>
            <a:off x="0" y="1923297"/>
            <a:ext cx="4392516" cy="4263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C758C35-8A6A-C94A-9763-EC49DCF2D317}"/>
              </a:ext>
            </a:extLst>
          </p:cNvPr>
          <p:cNvSpPr txBox="1"/>
          <p:nvPr/>
        </p:nvSpPr>
        <p:spPr>
          <a:xfrm>
            <a:off x="3334463" y="2310994"/>
            <a:ext cx="4770738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Highest </a:t>
            </a: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spc="-5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r>
              <a:rPr lang="en-GB"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	    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Upper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(75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0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</a:pP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  <a:endParaRPr lang="en-GB"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endParaRPr lang="en-GB" sz="2000" b="1" spc="-5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(25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Lowest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AD91B-76CB-A144-BE55-2D395CA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78A52-B50F-E9AA-F546-226D44E766D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36D56-B454-0477-3515-CBB6714FC042}"/>
              </a:ext>
            </a:extLst>
          </p:cNvPr>
          <p:cNvSpPr/>
          <p:nvPr/>
        </p:nvSpPr>
        <p:spPr>
          <a:xfrm>
            <a:off x="116503" y="2310994"/>
            <a:ext cx="569541" cy="325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8E52B-B064-48CB-F5B1-8965C47157BE}"/>
              </a:ext>
            </a:extLst>
          </p:cNvPr>
          <p:cNvSpPr txBox="1"/>
          <p:nvPr/>
        </p:nvSpPr>
        <p:spPr>
          <a:xfrm>
            <a:off x="2973406" y="285628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48B6E-3C9D-AF2E-452B-9B74D3F382BA}"/>
              </a:ext>
            </a:extLst>
          </p:cNvPr>
          <p:cNvSpPr txBox="1"/>
          <p:nvPr/>
        </p:nvSpPr>
        <p:spPr>
          <a:xfrm>
            <a:off x="2973406" y="479176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99DE-8D99-AC55-8D8F-56D1DBDF0C84}"/>
              </a:ext>
            </a:extLst>
          </p:cNvPr>
          <p:cNvSpPr txBox="1"/>
          <p:nvPr/>
        </p:nvSpPr>
        <p:spPr>
          <a:xfrm>
            <a:off x="1902306" y="2834195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C3733-92AB-9507-43B1-45CFC66E51BE}"/>
              </a:ext>
            </a:extLst>
          </p:cNvPr>
          <p:cNvSpPr txBox="1"/>
          <p:nvPr/>
        </p:nvSpPr>
        <p:spPr>
          <a:xfrm>
            <a:off x="1902306" y="3603893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3C7C1-67A3-A50C-632B-82647DD09145}"/>
              </a:ext>
            </a:extLst>
          </p:cNvPr>
          <p:cNvSpPr txBox="1"/>
          <p:nvPr/>
        </p:nvSpPr>
        <p:spPr>
          <a:xfrm>
            <a:off x="1902306" y="415138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E1F99-C49E-5FD5-E13D-18F0D2627B27}"/>
              </a:ext>
            </a:extLst>
          </p:cNvPr>
          <p:cNvSpPr txBox="1"/>
          <p:nvPr/>
        </p:nvSpPr>
        <p:spPr>
          <a:xfrm>
            <a:off x="1902306" y="49210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B3AAB-E46F-214E-9548-5FC06D21DFAD}"/>
              </a:ext>
            </a:extLst>
          </p:cNvPr>
          <p:cNvSpPr txBox="1"/>
          <p:nvPr/>
        </p:nvSpPr>
        <p:spPr>
          <a:xfrm>
            <a:off x="8105201" y="2059704"/>
            <a:ext cx="3970296" cy="41041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box plots useful?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Box plots divides the data into section that each contain 25% of the data in the section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provide a visual summary to quickly identify the pattern i.e., central and dispersion.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its perfectly symmetrical (which most box plots are not) it is safe to assume the data is normally distributed, otherwise its skewed</a:t>
            </a:r>
          </a:p>
        </p:txBody>
      </p:sp>
    </p:spTree>
    <p:extLst>
      <p:ext uri="{BB962C8B-B14F-4D97-AF65-F5344CB8AC3E}">
        <p14:creationId xmlns:p14="http://schemas.microsoft.com/office/powerpoint/2010/main" val="35830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1BD608-1B9C-94EE-7202-ECEE0CCCB770}"/>
              </a:ext>
            </a:extLst>
          </p:cNvPr>
          <p:cNvSpPr txBox="1">
            <a:spLocks/>
          </p:cNvSpPr>
          <p:nvPr/>
        </p:nvSpPr>
        <p:spPr>
          <a:xfrm>
            <a:off x="3053661" y="2027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[2]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0F12BEF-F6BB-41EC-772F-7832D4DBB0B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DB06FD-83CF-705D-C7B4-293E06A2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422400"/>
            <a:ext cx="5491747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E1BB-3274-1EBD-2AB3-3B0CCEB9A197}"/>
              </a:ext>
            </a:extLst>
          </p:cNvPr>
          <p:cNvSpPr txBox="1"/>
          <p:nvPr/>
        </p:nvSpPr>
        <p:spPr>
          <a:xfrm>
            <a:off x="7447280" y="200409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looks really centred on the median – so the distribution is considered normal. Traits: Mean, Median and Mode are the same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9F533-345A-1227-463D-1A1A718B7DDE}"/>
              </a:ext>
            </a:extLst>
          </p:cNvPr>
          <p:cNvSpPr txBox="1"/>
          <p:nvPr/>
        </p:nvSpPr>
        <p:spPr>
          <a:xfrm>
            <a:off x="7447280" y="3417927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left – so the distribution is considered positively skewed. Traits: Mode &gt; Median &gt;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6836B-672E-E582-E949-1123533746C7}"/>
              </a:ext>
            </a:extLst>
          </p:cNvPr>
          <p:cNvSpPr txBox="1"/>
          <p:nvPr/>
        </p:nvSpPr>
        <p:spPr>
          <a:xfrm>
            <a:off x="7447280" y="483176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right – so the distribution is considered negatively skewed. Traits: Mode &lt; Median &lt; Mean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6E3B65D-F0F9-C302-45E9-A5609012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5" y="3002279"/>
            <a:ext cx="1248312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3B69A6F-44F0-2534-07A6-7AFD215C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" y="1639868"/>
            <a:ext cx="1248311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4402E7-383C-B148-AB30-18954F71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4" y="4358382"/>
            <a:ext cx="124831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72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525" y="1211832"/>
            <a:ext cx="8453692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endParaRPr sz="48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701" y="2126079"/>
            <a:ext cx="10840597" cy="260584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20320" rIns="0" bIns="0" rtlCol="0">
            <a:spAutoFit/>
          </a:bodyPr>
          <a:lstStyle/>
          <a:p>
            <a:pPr marL="433705" marR="332740" indent="-342900">
              <a:lnSpc>
                <a:spcPts val="4029"/>
              </a:lnSpc>
              <a:spcBef>
                <a:spcPts val="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is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defined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terms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 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from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Measures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 the mean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‘somewhat’ the average distance between to observation and mean value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We need to calculate this in order to get the standard deviation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4988900"/>
            <a:ext cx="435003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 value for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↓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are 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clustered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</a:t>
            </a:r>
            <a:r>
              <a:rPr sz="2400" spc="-6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 mean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5921520"/>
            <a:ext cx="502286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High value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↑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r>
              <a:rPr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are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</a:t>
            </a:r>
            <a:endParaRPr lang="en-GB" sz="2400" spc="-10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12700" marR="5080">
              <a:spcBef>
                <a:spcPts val="100"/>
              </a:spcBef>
            </a:pPr>
            <a:r>
              <a:rPr lang="en-GB"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 disperse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/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blipFill>
                <a:blip r:embed="rId2"/>
                <a:stretch>
                  <a:fillRect l="-1429" t="-82609" r="-952" b="-7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C5DC5E8-D79D-C648-98AD-E6D9E622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166C-1CBD-436E-0BCE-05BDAE3EEE0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A880-DD1F-FF4C-9B05-B722BAB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0" y="1109501"/>
            <a:ext cx="7220712" cy="562189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3F74-C581-9346-BDCB-2ACC4416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60" y="1671690"/>
            <a:ext cx="11726680" cy="46491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Palatino" pitchFamily="2" charset="77"/>
              <a:ea typeface="Palatin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Statistics is the science of collecting, organising, analysing and interpreting numerical data to assist in making a more informed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short – statistics is the science of crunching data and getting some meaningful information from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 is typically use to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summarising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data points aka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testing a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hypothesis 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using such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to make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predictions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about 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population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 determine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causal 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0CB0-9A8B-7D4C-8429-EBDEC9B2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1605-DB66-421F-AC2A-2632FDFC2AA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844" y="1307510"/>
            <a:ext cx="6298311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</a:t>
            </a:r>
            <a:r>
              <a:rPr sz="3600" b="1" spc="-9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Deviation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8032" y="2131020"/>
            <a:ext cx="7832992" cy="100476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151765" rIns="0" bIns="0" rtlCol="0">
            <a:spAutoFit/>
          </a:bodyPr>
          <a:lstStyle/>
          <a:p>
            <a:pPr marL="90170" algn="just">
              <a:spcBef>
                <a:spcPts val="1195"/>
              </a:spcBef>
            </a:pP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is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more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convenient to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express the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r>
              <a:rPr sz="2400" b="1" spc="17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4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in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90170" marR="126364" algn="just">
              <a:lnSpc>
                <a:spcPct val="150000"/>
              </a:lnSpc>
              <a:spcBef>
                <a:spcPts val="5"/>
              </a:spcBef>
            </a:pP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original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unit by taking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square root of the 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/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blipFill>
                <a:blip r:embed="rId3"/>
                <a:stretch>
                  <a:fillRect l="-2151" t="-38168" r="-717" b="-38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396EFA-796A-BE45-A245-6CEEC2D4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7414-499F-B73E-E921-84683887295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6" y="1425273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Example: Variance and Standard Deviation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533400" y="2541391"/>
            <a:ext cx="11125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Recall finding the mean from these 9 data points: 13, 18, 13, 14, 13, 16, 14, 21, 13</a:t>
            </a: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We estimated it as 15</a:t>
            </a:r>
          </a:p>
          <a:p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Let measure how this data spreads around this value by calculating the variance and standard deviation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/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blipFill>
                <a:blip r:embed="rId2"/>
                <a:stretch>
                  <a:fillRect t="-81667" b="-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/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blipFill>
                <a:blip r:embed="rId3"/>
                <a:stretch>
                  <a:fillRect t="-39080" b="-40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evron 2">
            <a:extLst>
              <a:ext uri="{FF2B5EF4-FFF2-40B4-BE49-F238E27FC236}">
                <a16:creationId xmlns:a16="http://schemas.microsoft.com/office/drawing/2014/main" id="{CA4DB14A-B96F-FB43-9838-A1F91F414622}"/>
              </a:ext>
            </a:extLst>
          </p:cNvPr>
          <p:cNvSpPr/>
          <p:nvPr/>
        </p:nvSpPr>
        <p:spPr>
          <a:xfrm>
            <a:off x="5476301" y="5459926"/>
            <a:ext cx="381000" cy="3125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B1DD-47BF-6D44-A901-AE199B7C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3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495DD-1E82-E2FD-1F0B-B1DD4232DAD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9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2381" r="-3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609600" y="112380"/>
            <a:ext cx="692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1: List the observations accordingly in a table </a:t>
            </a: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i.e., 13, 18, 13, 14, 13, 16, 14, 21, 13,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/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blipFill>
                <a:blip r:embed="rId3"/>
                <a:stretch>
                  <a:fillRect l="-2222" t="-81356" r="-556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5B94B6-A1AC-2BEA-3F4A-86E122E1583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59969" y="9023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2: Calculate the mean from the list of observed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D19C84-9A5F-4040-A23F-53DFCE96DF75}"/>
              </a:ext>
            </a:extLst>
          </p:cNvPr>
          <p:cNvSpPr/>
          <p:nvPr/>
        </p:nvSpPr>
        <p:spPr>
          <a:xfrm>
            <a:off x="11353800" y="152400"/>
            <a:ext cx="228600" cy="304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5152E-1721-4E47-97CB-6D756F239EF8}"/>
              </a:ext>
            </a:extLst>
          </p:cNvPr>
          <p:cNvSpPr/>
          <p:nvPr/>
        </p:nvSpPr>
        <p:spPr>
          <a:xfrm>
            <a:off x="3020291" y="128522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E302FC-2706-C707-6DA6-ECC5449C411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6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3: Calculate the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26B7FCF-C8E7-2849-961B-435CC3A241AF}"/>
              </a:ext>
            </a:extLst>
          </p:cNvPr>
          <p:cNvSpPr/>
          <p:nvPr/>
        </p:nvSpPr>
        <p:spPr>
          <a:xfrm>
            <a:off x="10668000" y="116174"/>
            <a:ext cx="990600" cy="417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84E89E-9A7B-4440-324D-6C48A75A0C1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1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315" r="-1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4: Calculate the squared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FFA77D1-279C-AC47-B8F9-E489526ECE34}"/>
              </a:ext>
            </a:extLst>
          </p:cNvPr>
          <p:cNvSpPr/>
          <p:nvPr/>
        </p:nvSpPr>
        <p:spPr>
          <a:xfrm>
            <a:off x="10668000" y="116174"/>
            <a:ext cx="1206002" cy="4172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4D96787-2C9F-A945-99A5-DC1B710CDC43}"/>
              </a:ext>
            </a:extLst>
          </p:cNvPr>
          <p:cNvSpPr txBox="1">
            <a:spLocks/>
          </p:cNvSpPr>
          <p:nvPr/>
        </p:nvSpPr>
        <p:spPr>
          <a:xfrm>
            <a:off x="11202416" y="6464986"/>
            <a:ext cx="309033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>
                <a:solidFill>
                  <a:schemeClr val="tx1"/>
                </a:solidFill>
              </a:rPr>
              <a:pPr marL="38100">
                <a:lnSpc>
                  <a:spcPts val="1240"/>
                </a:lnSpc>
              </a:pPr>
              <a:t>35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9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381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t="-2381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9" t="-2381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5: Calculate the SUM of the squared differences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BAC88E0-3A48-9E4D-9C20-6AB7CCDDF39A}"/>
              </a:ext>
            </a:extLst>
          </p:cNvPr>
          <p:cNvSpPr/>
          <p:nvPr/>
        </p:nvSpPr>
        <p:spPr>
          <a:xfrm>
            <a:off x="7010400" y="137160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0478E-7440-AB41-A4AC-85EBB209985E}"/>
              </a:ext>
            </a:extLst>
          </p:cNvPr>
          <p:cNvSpPr/>
          <p:nvPr/>
        </p:nvSpPr>
        <p:spPr>
          <a:xfrm>
            <a:off x="10294495" y="17650"/>
            <a:ext cx="1587002" cy="469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009D001-9810-E0E4-A1EC-0FFCF2D2441E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8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0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9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379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4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/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64/(9-1) = 64/8 = 8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which is the variance is estimated to be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8.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added a plus/minus sign because we are measuring the spread around the mean.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blipFill>
                <a:blip r:embed="rId6"/>
                <a:stretch>
                  <a:fillRect l="-1633" t="-1648"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/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blipFill>
                <a:blip r:embed="rId7"/>
                <a:stretch>
                  <a:fillRect t="-38372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D47469-6458-334B-854A-19CC18605251}"/>
              </a:ext>
            </a:extLst>
          </p:cNvPr>
          <p:cNvSpPr/>
          <p:nvPr/>
        </p:nvSpPr>
        <p:spPr>
          <a:xfrm>
            <a:off x="9525000" y="64294"/>
            <a:ext cx="1981200" cy="123110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/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2.828. This is the result we are seeking to show the were the mean lies in the data (or how the data deviates away from the mean)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blipFill>
                <a:blip r:embed="rId8"/>
                <a:stretch>
                  <a:fillRect l="-1633" t="-840" r="-2041" b="-5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/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Interpretation: the average is 15 with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 error or deviation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blipFill>
                <a:blip r:embed="rId9"/>
                <a:stretch>
                  <a:fillRect l="-1361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F2D472-1E94-9428-6809-7ABA6BE68EC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0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B23C00-A421-DA7E-8C47-945E71BFDD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D1FC6-0B77-E65B-CD86-65E92BEF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0" y="930640"/>
            <a:ext cx="7315200" cy="54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B5C4-F766-7E3A-091D-D365DA8F1809}"/>
              </a:ext>
            </a:extLst>
          </p:cNvPr>
          <p:cNvSpPr txBox="1">
            <a:spLocks/>
          </p:cNvSpPr>
          <p:nvPr/>
        </p:nvSpPr>
        <p:spPr>
          <a:xfrm>
            <a:off x="11664879" y="6300560"/>
            <a:ext cx="435734" cy="4250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solidFill>
                  <a:schemeClr val="bg2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38</a:t>
            </a:fld>
            <a:endParaRPr lang="en-US" altLang="x-none" b="1" dirty="0">
              <a:solidFill>
                <a:schemeClr val="bg2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D40EA-6D14-83A2-E239-23C7895C73CF}"/>
              </a:ext>
            </a:extLst>
          </p:cNvPr>
          <p:cNvSpPr txBox="1"/>
          <p:nvPr/>
        </p:nvSpPr>
        <p:spPr>
          <a:xfrm>
            <a:off x="8039221" y="132437"/>
            <a:ext cx="400830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Coffee break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750A2-3BA4-079A-B8BD-C2813F00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" y="97020"/>
            <a:ext cx="3035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5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3B113D-0DB5-EA1B-17CF-232F3207B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32D6E-2496-E0C8-5211-3E3F657B8F37}"/>
              </a:ext>
            </a:extLst>
          </p:cNvPr>
          <p:cNvSpPr txBox="1">
            <a:spLocks/>
          </p:cNvSpPr>
          <p:nvPr/>
        </p:nvSpPr>
        <p:spPr>
          <a:xfrm>
            <a:off x="582798" y="2950571"/>
            <a:ext cx="11233150" cy="123570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Presentation of Descriptive Results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6F57BB4-52E2-1FF5-3834-EDB3D4A4527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DFEF-59CE-C144-A709-037E378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0D7C941-DBA5-C344-BBD5-DBE922D3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E7FB7-61B6-F047-BCC0-0521527C84B1}"/>
              </a:ext>
            </a:extLst>
          </p:cNvPr>
          <p:cNvSpPr/>
          <p:nvPr/>
        </p:nvSpPr>
        <p:spPr>
          <a:xfrm>
            <a:off x="794553" y="3429000"/>
            <a:ext cx="4776590" cy="1244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 (explorative) statistics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0CE7C7-911B-6548-8060-F7C129B95E7D}"/>
              </a:ext>
            </a:extLst>
          </p:cNvPr>
          <p:cNvSpPr/>
          <p:nvPr/>
        </p:nvSpPr>
        <p:spPr>
          <a:xfrm>
            <a:off x="6096000" y="3429000"/>
            <a:ext cx="4659074" cy="12449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Inferential (evidence-based) statistics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64FCD-EC2A-1844-B4E6-E00B48F28211}"/>
              </a:ext>
            </a:extLst>
          </p:cNvPr>
          <p:cNvSpPr txBox="1">
            <a:spLocks/>
          </p:cNvSpPr>
          <p:nvPr/>
        </p:nvSpPr>
        <p:spPr>
          <a:xfrm>
            <a:off x="237639" y="1142552"/>
            <a:ext cx="7220712" cy="562189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CA985-7457-6842-8AA9-91418D9EBA1B}"/>
              </a:ext>
            </a:extLst>
          </p:cNvPr>
          <p:cNvSpPr txBox="1"/>
          <p:nvPr/>
        </p:nvSpPr>
        <p:spPr>
          <a:xfrm>
            <a:off x="772379" y="2059039"/>
            <a:ext cx="9597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Composed of three main facets: Description,  Inference, and </a:t>
            </a:r>
            <a:r>
              <a:rPr lang="en-US" sz="2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Design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descriptive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and </a:t>
            </a:r>
            <a:r>
              <a:rPr lang="en-US" sz="20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inferential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elements are what we refer to as statistical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A7A51-851C-FE46-AD83-04B8C96D4B59}"/>
              </a:ext>
            </a:extLst>
          </p:cNvPr>
          <p:cNvSpPr txBox="1"/>
          <p:nvPr/>
        </p:nvSpPr>
        <p:spPr>
          <a:xfrm>
            <a:off x="794553" y="4902506"/>
            <a:ext cx="556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Describing ways the data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Summarizing the data that has been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Cross-sectional and ecological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Hypothesis generating exercise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76A8A-E027-7B42-BDF2-D2E4C9D6D726}"/>
              </a:ext>
            </a:extLst>
          </p:cNvPr>
          <p:cNvSpPr txBox="1"/>
          <p:nvPr/>
        </p:nvSpPr>
        <p:spPr>
          <a:xfrm>
            <a:off x="6015209" y="4902506"/>
            <a:ext cx="602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prediction (or future forecasts) about the wider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Evidence-based research for testing hypothesis and making 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Causal inference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Case-control, cohort and RCTs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464B8-4A3D-5C45-89E8-FDA9226C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4798465-9234-3298-CA60-446F829D64B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0ACD94-A742-701B-F90D-868C374C4E2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113EE-5301-1C4B-9648-1DDA52AF7091}"/>
              </a:ext>
            </a:extLst>
          </p:cNvPr>
          <p:cNvSpPr txBox="1"/>
          <p:nvPr/>
        </p:nvSpPr>
        <p:spPr>
          <a:xfrm>
            <a:off x="426720" y="152644"/>
            <a:ext cx="1133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Here, we present some examples of how you should present a result for descriptive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0739B-FFDC-FC8A-074E-F2C7D9365889}"/>
              </a:ext>
            </a:extLst>
          </p:cNvPr>
          <p:cNvSpPr txBox="1"/>
          <p:nvPr/>
        </p:nvSpPr>
        <p:spPr>
          <a:xfrm>
            <a:off x="426720" y="1310640"/>
            <a:ext cx="1046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</a:t>
            </a: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you conducted a survey among 654 respondents in living in the East Midlands. You want to determine the overall distribution of Lung Capacity Volume among these individuals.</a:t>
            </a:r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1FFA8A7-52BD-B8DA-5EEE-DFD08D6D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4" y="2646222"/>
            <a:ext cx="10563334" cy="4059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0A3CFF-807C-43BB-3998-FB1FC734B384}"/>
              </a:ext>
            </a:extLst>
          </p:cNvPr>
          <p:cNvSpPr/>
          <p:nvPr/>
        </p:nvSpPr>
        <p:spPr>
          <a:xfrm>
            <a:off x="426720" y="1242721"/>
            <a:ext cx="10881360" cy="54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1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6D59F4-6F41-78FF-91B8-906DA8C17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ACF82-6D09-C8C0-B7A2-72B226EA709F}"/>
              </a:ext>
            </a:extLst>
          </p:cNvPr>
          <p:cNvSpPr txBox="1"/>
          <p:nvPr/>
        </p:nvSpPr>
        <p:spPr>
          <a:xfrm>
            <a:off x="548640" y="1432560"/>
            <a:ext cx="1033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3.124, 3.172, 3.160, 2.674, 3.685, 5.008, 3.757, 2.245, 3.961, 3.826, 2.806, 3.205, 4.579, 4.354, 4.774, 3.796, 2.416, 3.634, 5.056, 5.812, 2.200, 1.768, 0.517, 5.734, …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4E68-98B7-3037-889C-C8BF2F6C01A5}"/>
              </a:ext>
            </a:extLst>
          </p:cNvPr>
          <p:cNvSpPr txBox="1"/>
          <p:nvPr/>
        </p:nvSpPr>
        <p:spPr>
          <a:xfrm>
            <a:off x="29273" y="2290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show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distribution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a dependent variable that is 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3608-97AA-2B61-C782-D90CBF4572FB}"/>
              </a:ext>
            </a:extLst>
          </p:cNvPr>
          <p:cNvSpPr txBox="1"/>
          <p:nvPr/>
        </p:nvSpPr>
        <p:spPr>
          <a:xfrm>
            <a:off x="548640" y="904956"/>
            <a:ext cx="491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 LCV, 654 response: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2DADE-BAE5-EC30-E9FE-E2D98FB40614}"/>
              </a:ext>
            </a:extLst>
          </p:cNvPr>
          <p:cNvSpPr txBox="1"/>
          <p:nvPr/>
        </p:nvSpPr>
        <p:spPr>
          <a:xfrm>
            <a:off x="548640" y="3255616"/>
            <a:ext cx="1033272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interpretation: 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overall mean LCV among the 654 respondents from East Midlands was 5.91 litres (with SD of ±2.60) with the following quantiles being: Median = 5.64; IQRs 3.94 to 7.35. The lower observed LCV was 0.37 and the highest was 15.37.</a:t>
            </a:r>
            <a:r>
              <a:rPr lang="en-GB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422AC-EA3B-61D3-5931-8A62927DCC82}"/>
              </a:ext>
            </a:extLst>
          </p:cNvPr>
          <p:cNvSpPr txBox="1"/>
          <p:nvPr/>
        </p:nvSpPr>
        <p:spPr>
          <a:xfrm>
            <a:off x="548640" y="5306713"/>
            <a:ext cx="528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worry about presenting any of this in a table etc. Just provide a direct interpretation like above.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18E4D-2052-89B6-E783-2A20EDB4FFB3}"/>
              </a:ext>
            </a:extLst>
          </p:cNvPr>
          <p:cNvSpPr txBox="1"/>
          <p:nvPr/>
        </p:nvSpPr>
        <p:spPr>
          <a:xfrm>
            <a:off x="6141720" y="5331247"/>
            <a:ext cx="528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table when you have to provide several summary estimates on the fly, or summaries estimates broken down by several other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360102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breakdown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dependent variable that is continuous by various categorical attributes that are treated as independent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900360" y="1140687"/>
            <a:ext cx="98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1: Shows a descriptive breakdown (by characteristics)of the lung capacity function (i.e., volume) among 654 respondents in the East Midlands.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702240" y="1074607"/>
            <a:ext cx="10438200" cy="408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47131" y="5716819"/>
            <a:ext cx="11352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gender - overall, men on average have a higher LCV than women [mean: 6.44 (±3.011) vs. 5.35 (±1.937)]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age group - those in the lowest age group on average have higher LCV compared to the other age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Those who live in an area that’s high land have higher LCV than Low landers [mean: 7.83 (±2.25) vs. 5.7 (±2.55)]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2F8990D-2EB4-B9B3-1120-5DD0DC41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9" y="1787017"/>
            <a:ext cx="9994539" cy="31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6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overall distribution of a dependent variable that is continuous across other characteristics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grouped/stratified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a categorical attribute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299399" y="1009591"/>
            <a:ext cx="1110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299400" y="983167"/>
            <a:ext cx="11352600" cy="290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299400" y="4316783"/>
            <a:ext cx="1135260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note on interpretation (should be comparative)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provide a descriptive interpretation that is gender-specific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a descriptive cross-comparisons to compare the magnitude in differences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checks for dose-response relationships – e.g., altitude from low --&gt; high shows LCV increase; age groups, from lowest to highest, shows (weirdly) LCV increasing.</a:t>
            </a:r>
          </a:p>
          <a:p>
            <a:endParaRPr lang="en-GB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B9C8636-C091-22CD-B561-B201B5B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1" y="1569721"/>
            <a:ext cx="11005639" cy="2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7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15D7E-E013-8202-B95C-E27B3798632E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2E45F-D5AF-78BC-4446-81C1C40D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80" y="3853119"/>
            <a:ext cx="7397668" cy="198921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01E2EE0-884B-FB16-5C96-81EB4956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863089"/>
            <a:ext cx="7397668" cy="2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5179A-235E-A1CC-8CF9-CD7B551F8D5A}"/>
              </a:ext>
            </a:extLst>
          </p:cNvPr>
          <p:cNvSpPr txBox="1"/>
          <p:nvPr/>
        </p:nvSpPr>
        <p:spPr>
          <a:xfrm>
            <a:off x="261620" y="502266"/>
            <a:ext cx="728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 Data is from among 654 respondents from the East Midlands.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8E860-2F4E-8320-DC51-2E84AC35318D}"/>
              </a:ext>
            </a:extLst>
          </p:cNvPr>
          <p:cNvSpPr txBox="1"/>
          <p:nvPr/>
        </p:nvSpPr>
        <p:spPr>
          <a:xfrm>
            <a:off x="7938629" y="716907"/>
            <a:ext cx="414910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formatted table, with table legends which looks great, and its of the standards that is considered publication-worthy. This type will yield you full marks i.e., correct results and show an eye details.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CF63F-22DD-3C72-81B6-1E7B96F725DE}"/>
              </a:ext>
            </a:extLst>
          </p:cNvPr>
          <p:cNvSpPr txBox="1"/>
          <p:nvPr/>
        </p:nvSpPr>
        <p:spPr>
          <a:xfrm>
            <a:off x="7938629" y="3278065"/>
            <a:ext cx="414910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 formatted table, with no table legends which looks rudimentary. No way near considered publication-worthy (i.e., in a report, research article, thesis etc.). The marker will be like “meh”… but if s/he (i.e., marker) is pissed-off or woke up on the wrong side of the bed, they may deduct marks.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E9B2BC-98DA-FDB0-5823-8530580498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61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68640" y="1087837"/>
            <a:ext cx="368808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even worth the marker’s time.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want to alienate the markers, we dare you to submit an assignment with tables not formatted…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double dare you to submit an output that is copied and pasted from 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1E36F-BC66-0D43-2BD6-2F8B88B973DB}"/>
              </a:ext>
            </a:extLst>
          </p:cNvPr>
          <p:cNvSpPr txBox="1"/>
          <p:nvPr/>
        </p:nvSpPr>
        <p:spPr>
          <a:xfrm>
            <a:off x="167640" y="869120"/>
            <a:ext cx="8260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gender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female   318  5.35  1.94   5.46  3.85  6.98 0.373  9.51</a:t>
            </a:r>
          </a:p>
          <a:p>
            <a:r>
              <a:rPr lang="en-GB" sz="1600" dirty="0">
                <a:latin typeface="Courier" pitchFamily="2" charset="0"/>
              </a:rPr>
              <a:t>2 male     336  6.44  3.01   5.82  4.03  8.60 0.388 15.4 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3 × 9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agegroup</a:t>
            </a:r>
            <a:r>
              <a:rPr lang="en-GB" sz="1600" dirty="0">
                <a:latin typeface="Courier" pitchFamily="2" charset="0"/>
              </a:rPr>
              <a:t>  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&lt;55 years     130  3.07  1.04   3.06  2.42  3.63 0.373  5.73</a:t>
            </a:r>
          </a:p>
          <a:p>
            <a:r>
              <a:rPr lang="en-GB" sz="1600" dirty="0">
                <a:latin typeface="Courier" pitchFamily="2" charset="0"/>
              </a:rPr>
              <a:t>2 55-59 years   407  5.99  1.98   5.76  4.57  7.15 1.88  13.7 </a:t>
            </a:r>
          </a:p>
          <a:p>
            <a:r>
              <a:rPr lang="en-GB" sz="1600" dirty="0">
                <a:latin typeface="Courier" pitchFamily="2" charset="0"/>
              </a:rPr>
              <a:t>3 60+ years     117  8.80  2.39   8.56  7.17 10.7  4.59  15.4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altitude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high land    65  7.83  2.25   7.51  6.38  9.25 3.08   12.6</a:t>
            </a:r>
          </a:p>
          <a:p>
            <a:r>
              <a:rPr lang="en-GB" sz="1600" dirty="0">
                <a:latin typeface="Courier" pitchFamily="2" charset="0"/>
              </a:rPr>
              <a:t>2 low land    589  5.70  2.55   5.40  3.76  7.14 0.373  15.4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7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81787" y="1233353"/>
            <a:ext cx="368808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Really 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 worse… we triple dare you to take a screenshot </a:t>
            </a:r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paste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into your assignment…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6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B1C649D2-AEAC-973E-97F5-4B01AC26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" y="1233353"/>
            <a:ext cx="7941324" cy="3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EF7DC-2363-7CCB-0BFC-4A0AD0BBA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634365" y="152400"/>
            <a:ext cx="10923270" cy="5620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5D8C6-3A23-0720-664F-B382E20E3F13}"/>
              </a:ext>
            </a:extLst>
          </p:cNvPr>
          <p:cNvSpPr txBox="1"/>
          <p:nvPr/>
        </p:nvSpPr>
        <p:spPr>
          <a:xfrm>
            <a:off x="1188720" y="589788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“We will shut that </a:t>
            </a:r>
            <a:r>
              <a:rPr lang="en-GB" b="1" dirty="0" err="1">
                <a:latin typeface="Helvetica" pitchFamily="2" charset="0"/>
              </a:rPr>
              <a:t>sh</a:t>
            </a:r>
            <a:r>
              <a:rPr lang="en-GB" b="1" dirty="0">
                <a:latin typeface="Helvetica" pitchFamily="2" charset="0"/>
              </a:rPr>
              <a:t>*t down! No exceptions”</a:t>
            </a:r>
          </a:p>
          <a:p>
            <a:pPr algn="ctr"/>
            <a:r>
              <a:rPr lang="en-GB" b="1" dirty="0">
                <a:latin typeface="Helvetica" pitchFamily="2" charset="0"/>
              </a:rPr>
              <a:t> [Quote: Negan (The Walking Dead, Season 6, Episode 16 [Last Day on Earth])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012F4-53A2-F124-89F5-83D565D2836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03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Live demonstration time – Summary Statistics</a:t>
            </a: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[CLICK</a:t>
            </a:r>
            <a:r>
              <a:rPr lang="en-US" sz="3600" b="1" kern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DOWNLOAD DATASET</a:t>
            </a: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]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8013D33-354E-69CC-5736-188916CC09A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4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12785" y="2323508"/>
            <a:ext cx="11566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  <a:p>
            <a:pPr algn="ctr"/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F5997B-7A23-7816-32A6-1AAAC53B5B8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26486-2D98-5D24-CA61-485F364F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0"/>
          <a:stretch/>
        </p:blipFill>
        <p:spPr>
          <a:xfrm>
            <a:off x="4616058" y="4041251"/>
            <a:ext cx="2959883" cy="11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5A1BEF-9215-A94F-828F-BA392AEC8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73" y="1542361"/>
            <a:ext cx="7698952" cy="4234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A687C-2615-1A44-A2EF-E903AD4B764B}"/>
              </a:ext>
            </a:extLst>
          </p:cNvPr>
          <p:cNvSpPr/>
          <p:nvPr/>
        </p:nvSpPr>
        <p:spPr>
          <a:xfrm>
            <a:off x="1358748" y="1233891"/>
            <a:ext cx="4737252" cy="870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Population 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the entire set of data points we wish to study (e.g., individuals, businesses, geographical units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12F08-4D9D-1242-A8B7-37AA052F7209}"/>
              </a:ext>
            </a:extLst>
          </p:cNvPr>
          <p:cNvSpPr/>
          <p:nvPr/>
        </p:nvSpPr>
        <p:spPr>
          <a:xfrm>
            <a:off x="6402636" y="1233891"/>
            <a:ext cx="4737252" cy="1189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a subset of data points chosen for study through data collection (preferably,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probabilistic data collection approach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338A8-4673-A74C-AD1B-6CD13F4A7F97}"/>
              </a:ext>
            </a:extLst>
          </p:cNvPr>
          <p:cNvSpPr/>
          <p:nvPr/>
        </p:nvSpPr>
        <p:spPr>
          <a:xfrm>
            <a:off x="6096000" y="4434290"/>
            <a:ext cx="5111827" cy="16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Analysis of 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Here, we conduct our statistic analysis on the subset of data points drawn from the population.</a:t>
            </a:r>
          </a:p>
          <a:p>
            <a:endParaRPr lang="en-GB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Whatever </a:t>
            </a:r>
            <a:r>
              <a:rPr lang="en-GB" sz="16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summaries or </a:t>
            </a:r>
            <a:r>
              <a:rPr lang="en-GB" sz="16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inferences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made on this sample – its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representative &amp; generalisable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population its from.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9A5B4-38F2-FF4A-8AA6-36A4E92F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85C155-28E7-74CC-184E-E911CA013C5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2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686FA9D-9A01-BD28-6C51-B94FF454C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0" t="139" r="1520" b="58150"/>
          <a:stretch/>
        </p:blipFill>
        <p:spPr bwMode="auto">
          <a:xfrm>
            <a:off x="1708739" y="2193832"/>
            <a:ext cx="8201440" cy="206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A4F9008-37EE-1875-74B8-1B58F29B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47" b="33741"/>
          <a:stretch/>
        </p:blipFill>
        <p:spPr bwMode="auto">
          <a:xfrm>
            <a:off x="1829206" y="4229329"/>
            <a:ext cx="8201440" cy="75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4280F4D-3FFD-F44D-13C7-73A8570C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98" b="14688"/>
          <a:stretch/>
        </p:blipFill>
        <p:spPr bwMode="auto">
          <a:xfrm>
            <a:off x="1829206" y="4965784"/>
            <a:ext cx="820144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3BA6C-01DD-C1BE-64F6-AA874748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A5FA3E-CD37-28D9-E43F-A84D886E4574}"/>
              </a:ext>
            </a:extLst>
          </p:cNvPr>
          <p:cNvSpPr txBox="1">
            <a:spLocks/>
          </p:cNvSpPr>
          <p:nvPr/>
        </p:nvSpPr>
        <p:spPr>
          <a:xfrm>
            <a:off x="1331203" y="1179860"/>
            <a:ext cx="9197446" cy="558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(very basic) Statistical Notation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02EAF12-25E7-3C9B-481E-F7F43DCC8EB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493837" y="1016011"/>
            <a:ext cx="9197446" cy="1296988"/>
          </a:xfrm>
        </p:spPr>
        <p:txBody>
          <a:bodyPr/>
          <a:lstStyle/>
          <a:p>
            <a:pPr algn="ctr"/>
            <a:r>
              <a:rPr lang="en-US" sz="3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Type of Variables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93837" y="1464694"/>
            <a:ext cx="9197446" cy="4681067"/>
          </a:xfrm>
        </p:spPr>
        <p:txBody>
          <a:bodyPr/>
          <a:lstStyle/>
          <a:p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 variable is anything that we can measure about the subjects in our sample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Variables vary, that is they take on a range of values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There are two classifications of variables</a:t>
            </a: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Levels of measurement: </a:t>
            </a:r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(Lowest) Nominal &lt;&lt; Ordinal &lt;&lt; Interval &lt;&lt; Ratio (Highest) </a:t>
            </a: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6985D-916B-D04B-A831-F102846C0833}"/>
              </a:ext>
            </a:extLst>
          </p:cNvPr>
          <p:cNvSpPr/>
          <p:nvPr/>
        </p:nvSpPr>
        <p:spPr>
          <a:xfrm>
            <a:off x="1900756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Continuous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24FA-E349-7742-A24C-C64CEE624D74}"/>
              </a:ext>
            </a:extLst>
          </p:cNvPr>
          <p:cNvSpPr/>
          <p:nvPr/>
        </p:nvSpPr>
        <p:spPr>
          <a:xfrm>
            <a:off x="6307037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Categorical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252C-B3C8-CB42-8595-5B6C1EAD9D76}"/>
              </a:ext>
            </a:extLst>
          </p:cNvPr>
          <p:cNvSpPr/>
          <p:nvPr/>
        </p:nvSpPr>
        <p:spPr>
          <a:xfrm>
            <a:off x="1900757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Tx/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Interval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Ratio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3A90-9BE0-0842-9A09-F4487E0FE386}"/>
              </a:ext>
            </a:extLst>
          </p:cNvPr>
          <p:cNvSpPr/>
          <p:nvPr/>
        </p:nvSpPr>
        <p:spPr>
          <a:xfrm>
            <a:off x="6307036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Nominal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Ordinal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6145-ACB7-9241-A8D8-0403D2F3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48BCCCD-022C-16AB-5373-6E3A05291EE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20912-F977-79A1-7A56-6979FC7AF42B}"/>
              </a:ext>
            </a:extLst>
          </p:cNvPr>
          <p:cNvSpPr txBox="1"/>
          <p:nvPr/>
        </p:nvSpPr>
        <p:spPr>
          <a:xfrm>
            <a:off x="1493837" y="6143279"/>
            <a:ext cx="903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Light" panose="020B0403020202020204" pitchFamily="34" charset="0"/>
              </a:rPr>
              <a:t>We defined what independent and dependent variables are. </a:t>
            </a:r>
          </a:p>
        </p:txBody>
      </p:sp>
    </p:spTree>
    <p:extLst>
      <p:ext uri="{BB962C8B-B14F-4D97-AF65-F5344CB8AC3E}">
        <p14:creationId xmlns:p14="http://schemas.microsoft.com/office/powerpoint/2010/main" val="401615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3EE5-0A0D-591F-175D-8B126B0B3C91}"/>
              </a:ext>
            </a:extLst>
          </p:cNvPr>
          <p:cNvSpPr txBox="1">
            <a:spLocks/>
          </p:cNvSpPr>
          <p:nvPr/>
        </p:nvSpPr>
        <p:spPr>
          <a:xfrm>
            <a:off x="144767" y="1193039"/>
            <a:ext cx="11345391" cy="52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Descriptive Statistics?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DD7C-8E32-71EE-618E-EDE7808D9BF2}"/>
              </a:ext>
            </a:extLst>
          </p:cNvPr>
          <p:cNvSpPr txBox="1">
            <a:spLocks/>
          </p:cNvSpPr>
          <p:nvPr/>
        </p:nvSpPr>
        <p:spPr>
          <a:xfrm>
            <a:off x="144766" y="1718557"/>
            <a:ext cx="11345391" cy="450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only one variable on some characteristic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Distributions – essentially a count or distribution of values on some single variable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 descriptive statistics – some summary measure that describes the data in a way not obvious by looking at the frequency distribution</a:t>
            </a:r>
          </a:p>
          <a:p>
            <a:pPr marL="957816" lvl="2" indent="0">
              <a:buFont typeface="Arial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two variables – can be simple scatter plots or cross-tabulations</a:t>
            </a:r>
          </a:p>
          <a:p>
            <a:pPr marL="478908" lvl="1" indent="0">
              <a:buFont typeface="Arial"/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three or more variables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31CB-26FE-FA85-41A9-C14D3F26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31503A-4D79-5E8F-08B2-F79422DA22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2156-8D9B-4F4B-A9E3-7454B42B498F}"/>
              </a:ext>
            </a:extLst>
          </p:cNvPr>
          <p:cNvSpPr txBox="1"/>
          <p:nvPr/>
        </p:nvSpPr>
        <p:spPr>
          <a:xfrm>
            <a:off x="180475" y="120316"/>
            <a:ext cx="1186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created a table that contains group categories for height (of 5cm) measurement, and compute the frequency and proportions. In addition, we compute the cumulative frequency and its cumulative proportion as well.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DA31-87B4-81AD-222D-55B7FC6E6276}"/>
              </a:ext>
            </a:extLst>
          </p:cNvPr>
          <p:cNvSpPr txBox="1"/>
          <p:nvPr/>
        </p:nvSpPr>
        <p:spPr>
          <a:xfrm>
            <a:off x="276728" y="1206706"/>
            <a:ext cx="1146417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94, 95, 97, 97, 100, 100, 101, 102, 103, 105, 105, 108, 108, 109, 109, 112, 113, 113, 118, 119, 121</a:t>
            </a:r>
            <a:endParaRPr lang="en-US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189CA0-CB18-CF9B-99E5-E08DB04ABE54}"/>
              </a:ext>
            </a:extLst>
          </p:cNvPr>
          <p:cNvGraphicFramePr>
            <a:graphicFrameLocks noGrp="1"/>
          </p:cNvGraphicFramePr>
          <p:nvPr/>
        </p:nvGraphicFramePr>
        <p:xfrm>
          <a:off x="276728" y="1850634"/>
          <a:ext cx="938463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1271967229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2930736169"/>
                    </a:ext>
                  </a:extLst>
                </a:gridCol>
                <a:gridCol w="1997241">
                  <a:extLst>
                    <a:ext uri="{9D8B030D-6E8A-4147-A177-3AD203B41FA5}">
                      <a16:colId xmlns:a16="http://schemas.microsoft.com/office/drawing/2014/main" val="1760034158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72531643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48359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Height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Relative Frequency or percentage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Relative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6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96-100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0.2857143 (28%)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9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0.23809524 (24%)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0.5238095 (52%)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1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106-110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0.7142857 (71%)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111-115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0.14285714 (14%)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0.8571429 (85%)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4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116-120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0.9523810 (95%)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2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0.04761905 (4%)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1.0000000 (100%)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94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CF605F-D8A7-11AF-9F64-4238628F532B}"/>
              </a:ext>
            </a:extLst>
          </p:cNvPr>
          <p:cNvSpPr txBox="1"/>
          <p:nvPr/>
        </p:nvSpPr>
        <p:spPr>
          <a:xfrm>
            <a:off x="9809617" y="2788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94, 95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CD8BE-756A-8A5C-0814-9D9E291A324A}"/>
              </a:ext>
            </a:extLst>
          </p:cNvPr>
          <p:cNvSpPr txBox="1"/>
          <p:nvPr/>
        </p:nvSpPr>
        <p:spPr>
          <a:xfrm>
            <a:off x="9809617" y="315735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97, 97, 100, 100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FAC2-82BB-92DC-7C34-91B5D655EFED}"/>
              </a:ext>
            </a:extLst>
          </p:cNvPr>
          <p:cNvSpPr txBox="1"/>
          <p:nvPr/>
        </p:nvSpPr>
        <p:spPr>
          <a:xfrm>
            <a:off x="9809617" y="3520906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101, 102, 103, 105, 105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4BD29-57DF-5129-5A59-7708CA79205B}"/>
              </a:ext>
            </a:extLst>
          </p:cNvPr>
          <p:cNvSpPr txBox="1"/>
          <p:nvPr/>
        </p:nvSpPr>
        <p:spPr>
          <a:xfrm>
            <a:off x="9809617" y="389023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108, 108, 109, 109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99596-3069-3369-29D2-DE80017988BD}"/>
              </a:ext>
            </a:extLst>
          </p:cNvPr>
          <p:cNvSpPr txBox="1"/>
          <p:nvPr/>
        </p:nvSpPr>
        <p:spPr>
          <a:xfrm>
            <a:off x="9809616" y="425913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112, 113, 113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D416-741E-676C-D9D4-C9D853BAAE99}"/>
              </a:ext>
            </a:extLst>
          </p:cNvPr>
          <p:cNvSpPr txBox="1"/>
          <p:nvPr/>
        </p:nvSpPr>
        <p:spPr>
          <a:xfrm>
            <a:off x="9819377" y="462268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118, 119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A661F-4C3E-1077-702C-7E2D030B5B01}"/>
              </a:ext>
            </a:extLst>
          </p:cNvPr>
          <p:cNvSpPr txBox="1"/>
          <p:nvPr/>
        </p:nvSpPr>
        <p:spPr>
          <a:xfrm>
            <a:off x="9809616" y="499158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BC874-AA0F-D89C-1D93-DD7C222E862D}"/>
              </a:ext>
            </a:extLst>
          </p:cNvPr>
          <p:cNvSpPr txBox="1"/>
          <p:nvPr/>
        </p:nvSpPr>
        <p:spPr>
          <a:xfrm>
            <a:off x="276728" y="5651294"/>
            <a:ext cx="938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output is called a “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 table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it’s visual representation is a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data’s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 frequency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 plot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FC0C6-C6B4-4BC4-ABAA-20C0755E9DDE}"/>
              </a:ext>
            </a:extLst>
          </p:cNvPr>
          <p:cNvSpPr txBox="1"/>
          <p:nvPr/>
        </p:nvSpPr>
        <p:spPr>
          <a:xfrm>
            <a:off x="9819377" y="2062264"/>
            <a:ext cx="22366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group the data points accordingly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59CE7D5-9BFF-0D2C-38AD-88791FD2F93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0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26440</TotalTime>
  <Words>5132</Words>
  <Application>Microsoft Macintosh PowerPoint</Application>
  <PresentationFormat>Widescreen</PresentationFormat>
  <Paragraphs>759</Paragraphs>
  <Slides>49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ＭＳ Ｐゴシック</vt:lpstr>
      <vt:lpstr>Arial</vt:lpstr>
      <vt:lpstr>Calibri</vt:lpstr>
      <vt:lpstr>Cambria Math</vt:lpstr>
      <vt:lpstr>Courier</vt:lpstr>
      <vt:lpstr>Helvetica</vt:lpstr>
      <vt:lpstr>Helvetica Light</vt:lpstr>
      <vt:lpstr>Helvetica Neue</vt:lpstr>
      <vt:lpstr>Helvetica Neue Condensed Black</vt:lpstr>
      <vt:lpstr>HELVETICA NEUE LIGHT</vt:lpstr>
      <vt:lpstr>HELVETICA NEUE LIGHT</vt:lpstr>
      <vt:lpstr>HELVETICA NEUE THIN</vt:lpstr>
      <vt:lpstr>HELVETICA NEUE THIN</vt:lpstr>
      <vt:lpstr>Palatino</vt:lpstr>
      <vt:lpstr>Wingdings</vt:lpstr>
      <vt:lpstr>Office Theme</vt:lpstr>
      <vt:lpstr>Custom Design</vt:lpstr>
      <vt:lpstr>PowerPoint Presentation</vt:lpstr>
      <vt:lpstr>RECAP OF LAST WEEK</vt:lpstr>
      <vt:lpstr>Definition of Statistics?</vt:lpstr>
      <vt:lpstr>   </vt:lpstr>
      <vt:lpstr>PowerPoint Presentation</vt:lpstr>
      <vt:lpstr>PowerPoint Presentation</vt:lpstr>
      <vt:lpstr>Type of Variables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Mean</vt:lpstr>
      <vt:lpstr>Example of Summarising Numerical Data using Mean</vt:lpstr>
      <vt:lpstr>Median</vt:lpstr>
      <vt:lpstr>Example of Summarising Numerical Data using Median</vt:lpstr>
      <vt:lpstr>Things to know about the Mean &amp; Median [1]</vt:lpstr>
      <vt:lpstr>Median values are different when sample size contains an odd or even number of data points</vt:lpstr>
      <vt:lpstr>PowerPoint Presentation</vt:lpstr>
      <vt:lpstr>PowerPoint Presentation</vt:lpstr>
      <vt:lpstr>Range (minimum &amp; maximum) </vt:lpstr>
      <vt:lpstr>Quartiles and Interquartile range Divide a range of data into four equal parts 100/4 parts = 25%</vt:lpstr>
      <vt:lpstr>Example of Summarising data using quartiles and IQRs</vt:lpstr>
      <vt:lpstr>PowerPoint Presentation</vt:lpstr>
      <vt:lpstr>PowerPoint Presentation</vt:lpstr>
      <vt:lpstr>Variance</vt:lpstr>
      <vt:lpstr>Standard Deviation</vt:lpstr>
      <vt:lpstr>Example: Variance and Standard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demonstration time – Summary Statistics  [CLICK: DOWNLOAD DATASET]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294</cp:revision>
  <dcterms:created xsi:type="dcterms:W3CDTF">2020-11-19T14:47:11Z</dcterms:created>
  <dcterms:modified xsi:type="dcterms:W3CDTF">2024-01-16T08:05:16Z</dcterms:modified>
</cp:coreProperties>
</file>